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notesMasterIdLst>
    <p:notesMasterId r:id="rId17"/>
  </p:notesMasterIdLst>
  <p:sldIdLst>
    <p:sldId id="267" r:id="rId2"/>
    <p:sldId id="287" r:id="rId3"/>
    <p:sldId id="289" r:id="rId4"/>
    <p:sldId id="303" r:id="rId5"/>
    <p:sldId id="304" r:id="rId6"/>
    <p:sldId id="301" r:id="rId7"/>
    <p:sldId id="305" r:id="rId8"/>
    <p:sldId id="308" r:id="rId9"/>
    <p:sldId id="285" r:id="rId10"/>
    <p:sldId id="302" r:id="rId11"/>
    <p:sldId id="306" r:id="rId12"/>
    <p:sldId id="307" r:id="rId13"/>
    <p:sldId id="294" r:id="rId14"/>
    <p:sldId id="300" r:id="rId15"/>
    <p:sldId id="29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82" autoAdjust="0"/>
    <p:restoredTop sz="81782"/>
  </p:normalViewPr>
  <p:slideViewPr>
    <p:cSldViewPr snapToGrid="0">
      <p:cViewPr varScale="1">
        <p:scale>
          <a:sx n="102" d="100"/>
          <a:sy n="102" d="100"/>
        </p:scale>
        <p:origin x="72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Microsoft_Excel_____.xlsx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Sheet1!$A$2:$A$77</cx:f>
        <cx:lvl ptCount="76" formatCode="G/표준">
          <cx:pt idx="0">1</cx:pt>
          <cx:pt idx="1">3</cx:pt>
          <cx:pt idx="2">3</cx:pt>
          <cx:pt idx="3">3</cx:pt>
          <cx:pt idx="4">5</cx:pt>
          <cx:pt idx="5">6</cx:pt>
          <cx:pt idx="6">6</cx:pt>
          <cx:pt idx="7">6</cx:pt>
          <cx:pt idx="8">7</cx:pt>
          <cx:pt idx="9">8</cx:pt>
          <cx:pt idx="10">8</cx:pt>
          <cx:pt idx="11">9</cx:pt>
          <cx:pt idx="12">9</cx:pt>
          <cx:pt idx="13">9</cx:pt>
          <cx:pt idx="14">9</cx:pt>
          <cx:pt idx="15">9</cx:pt>
          <cx:pt idx="16">10</cx:pt>
          <cx:pt idx="17">10</cx:pt>
          <cx:pt idx="18">10</cx:pt>
          <cx:pt idx="19">10</cx:pt>
          <cx:pt idx="20">10</cx:pt>
          <cx:pt idx="21">10</cx:pt>
          <cx:pt idx="22">11</cx:pt>
          <cx:pt idx="23">11</cx:pt>
          <cx:pt idx="24">11</cx:pt>
          <cx:pt idx="25">11</cx:pt>
          <cx:pt idx="26">11</cx:pt>
          <cx:pt idx="27">11</cx:pt>
          <cx:pt idx="28">12</cx:pt>
          <cx:pt idx="29">12</cx:pt>
          <cx:pt idx="30">12</cx:pt>
          <cx:pt idx="31">12</cx:pt>
          <cx:pt idx="32">12</cx:pt>
          <cx:pt idx="33">12</cx:pt>
          <cx:pt idx="34">13</cx:pt>
          <cx:pt idx="35">13</cx:pt>
          <cx:pt idx="36">13</cx:pt>
          <cx:pt idx="37">13</cx:pt>
          <cx:pt idx="38">13</cx:pt>
          <cx:pt idx="39">14</cx:pt>
          <cx:pt idx="40">14</cx:pt>
          <cx:pt idx="41">14</cx:pt>
          <cx:pt idx="42">14</cx:pt>
          <cx:pt idx="43">14</cx:pt>
          <cx:pt idx="44">14</cx:pt>
          <cx:pt idx="45">15</cx:pt>
          <cx:pt idx="46">15</cx:pt>
          <cx:pt idx="47">15</cx:pt>
          <cx:pt idx="48">15</cx:pt>
          <cx:pt idx="49">15</cx:pt>
          <cx:pt idx="50">15</cx:pt>
          <cx:pt idx="51">15</cx:pt>
          <cx:pt idx="52">15</cx:pt>
          <cx:pt idx="53">16</cx:pt>
          <cx:pt idx="54">16</cx:pt>
          <cx:pt idx="55">16</cx:pt>
          <cx:pt idx="56">16</cx:pt>
          <cx:pt idx="57">17</cx:pt>
          <cx:pt idx="58">17</cx:pt>
          <cx:pt idx="59">17</cx:pt>
          <cx:pt idx="60">17</cx:pt>
          <cx:pt idx="61">17</cx:pt>
          <cx:pt idx="62">17</cx:pt>
          <cx:pt idx="63">18</cx:pt>
          <cx:pt idx="64">18</cx:pt>
          <cx:pt idx="65">18</cx:pt>
          <cx:pt idx="66">18</cx:pt>
          <cx:pt idx="67">19</cx:pt>
          <cx:pt idx="68">19</cx:pt>
          <cx:pt idx="69">19</cx:pt>
          <cx:pt idx="70">20</cx:pt>
          <cx:pt idx="71">21</cx:pt>
          <cx:pt idx="72">22</cx:pt>
          <cx:pt idx="73">22</cx:pt>
          <cx:pt idx="74">24</cx:pt>
          <cx:pt idx="75">24</cx:pt>
        </cx:lvl>
      </cx:numDim>
    </cx:data>
  </cx:chartData>
  <cx:chart>
    <cx:title pos="t" align="ctr" overlay="0">
      <cx:tx>
        <cx:txData>
          <cx:v>예약 많이 되는 시간대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ko-KR" altLang="en-US" sz="1862" b="0" i="0" u="none" strike="noStrike" baseline="0" dirty="0">
              <a:solidFill>
                <a:prstClr val="black">
                  <a:lumMod val="65000"/>
                  <a:lumOff val="35000"/>
                </a:prstClr>
              </a:solidFill>
              <a:latin typeface="맑은 고딕" panose="020F0502020204030204"/>
              <a:ea typeface="맑은 고딕" panose="020B0503020000020004" pitchFamily="34" charset="-127"/>
            </a:rPr>
            <a:t>예약 많이 되는 시간대</a:t>
          </a:r>
        </a:p>
      </cx:txPr>
    </cx:title>
    <cx:plotArea>
      <cx:plotAreaRegion>
        <cx:series layoutId="clusteredColumn" uniqueId="{5C935FDA-55D7-F244-8F1C-DE862CD691AC}">
          <cx:tx>
            <cx:txData>
              <cx:f>Sheet1!$A$1</cx:f>
              <cx:v>계열1</cx:v>
            </cx:txData>
          </cx:tx>
          <cx:dataId val="0"/>
          <cx:layoutPr>
            <cx:binning intervalClosed="r"/>
          </cx:layoutPr>
        </cx:series>
      </cx:plotAreaRegion>
      <cx:axis id="0">
        <cx:catScaling gapWidth="0"/>
        <cx:tickLabels/>
      </cx:axis>
      <cx:axis id="1">
        <cx:valScaling/>
        <cx:majorGridlines/>
        <cx:tickLabels/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png>
</file>

<file path=ppt/media/image3.png>
</file>

<file path=ppt/media/image4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267E01-035E-CD41-A62E-A7D782896C83}" type="datetimeFigureOut">
              <a:rPr kumimoji="1" lang="ko-KR" altLang="en-US" smtClean="0"/>
              <a:t>2019. 9. 18.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103336-8035-6D4A-B5C1-9A4746562EF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1430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1</a:t>
            </a:r>
            <a:r>
              <a:rPr kumimoji="1" lang="ko-KR" altLang="en-US" dirty="0"/>
              <a:t>주차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진행상황 요약 발표</a:t>
            </a:r>
            <a:endParaRPr kumimoji="1" lang="en-US" altLang="ko-KR" dirty="0"/>
          </a:p>
          <a:p>
            <a:r>
              <a:rPr kumimoji="1" lang="en-US" altLang="ko-KR" dirty="0"/>
              <a:t>2</a:t>
            </a:r>
            <a:r>
              <a:rPr kumimoji="1" lang="ko-KR" altLang="en-US" dirty="0"/>
              <a:t>주차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화살표 추가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발표 내용 언급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대략적으로 짜놓은 것 하면서 계획 바뀔 수도 </a:t>
            </a:r>
            <a:r>
              <a:rPr kumimoji="1" lang="en-US" altLang="ko-KR" dirty="0"/>
              <a:t>0.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6318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사용자요구분석을 위해 상황과 요구로 나눠 봄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상황</a:t>
            </a:r>
            <a:r>
              <a:rPr kumimoji="1" lang="en-US" altLang="ko-KR" dirty="0"/>
              <a:t>~.</a:t>
            </a:r>
            <a:r>
              <a:rPr kumimoji="1" lang="ko-KR" altLang="en-US" dirty="0"/>
              <a:t> 요구</a:t>
            </a:r>
            <a:r>
              <a:rPr kumimoji="1" lang="en-US" altLang="ko-KR" dirty="0"/>
              <a:t>~.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63862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저거 통계는 가제 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아직 </a:t>
            </a:r>
            <a:r>
              <a:rPr kumimoji="1" lang="ko-KR" altLang="en-US" dirty="0" err="1"/>
              <a:t>못정함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72153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이때 이 공부는 책에 있는 </a:t>
            </a:r>
            <a:r>
              <a:rPr kumimoji="1" lang="ko-KR" altLang="en-US" dirty="0" err="1"/>
              <a:t>투두</a:t>
            </a:r>
            <a:r>
              <a:rPr kumimoji="1" lang="ko-KR" altLang="en-US" dirty="0"/>
              <a:t> 리스트 만들기를 해서 익혀보려고 합니다</a:t>
            </a:r>
            <a:r>
              <a:rPr kumimoji="1" lang="en-US" altLang="ko-KR" dirty="0"/>
              <a:t>,.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2643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지난주에 할 일을 이렇게 세움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사실 지난주 이거 아니었는데 좀 바꿈</a:t>
            </a:r>
            <a:r>
              <a:rPr kumimoji="1" lang="en-US" altLang="ko-KR" dirty="0"/>
              <a:t>.</a:t>
            </a:r>
            <a:r>
              <a:rPr kumimoji="1" lang="ko-KR" altLang="en-US" dirty="0"/>
              <a:t> 촉박해서 설계</a:t>
            </a:r>
            <a:r>
              <a:rPr kumimoji="1" lang="en-US" altLang="ko-KR" dirty="0"/>
              <a:t> </a:t>
            </a:r>
            <a:r>
              <a:rPr kumimoji="1" lang="ko-KR" altLang="en-US" dirty="0"/>
              <a:t>얼른 해야할 거 같음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26912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실제로 만들 때는 </a:t>
            </a:r>
            <a:r>
              <a:rPr kumimoji="1" lang="ko-KR" altLang="en-US" dirty="0" err="1"/>
              <a:t>하드코딩</a:t>
            </a:r>
            <a:r>
              <a:rPr kumimoji="1" lang="ko-KR" altLang="en-US" dirty="0"/>
              <a:t> 할건데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그냥 이 번호를 보고 관리자인지 판별하는 정도로 해서 시스템을 관리할 것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8548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그때 교수님이 </a:t>
            </a:r>
            <a:r>
              <a:rPr kumimoji="1" lang="ko-KR" altLang="en-US" dirty="0" err="1"/>
              <a:t>조언주신거</a:t>
            </a:r>
            <a:r>
              <a:rPr kumimoji="1" lang="ko-KR" altLang="en-US" dirty="0"/>
              <a:t> 취소 많이 한 사람들은 어떻게 예약을 안받거나 해야하지않나</a:t>
            </a:r>
            <a:r>
              <a:rPr kumimoji="1" lang="en-US" altLang="ko-KR" dirty="0"/>
              <a:t>..</a:t>
            </a:r>
            <a:r>
              <a:rPr kumimoji="1" lang="ko-KR" altLang="en-US" dirty="0"/>
              <a:t> 이걸 취소 페널티로 </a:t>
            </a:r>
            <a:r>
              <a:rPr kumimoji="1" lang="ko-KR" altLang="en-US" dirty="0" err="1"/>
              <a:t>만들어봄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그리고 한사람이 점령할 수 없게 예약 규칙도 만듦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1406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알고리즘 </a:t>
            </a:r>
            <a:r>
              <a:rPr kumimoji="1" lang="en-US" altLang="ko-KR" dirty="0">
                <a:sym typeface="Wingdings" panose="05000000000000000000" pitchFamily="2" charset="2"/>
              </a:rPr>
              <a:t>  </a:t>
            </a:r>
            <a:r>
              <a:rPr kumimoji="1" lang="ko-KR" altLang="en-US" dirty="0">
                <a:sym typeface="Wingdings" panose="05000000000000000000" pitchFamily="2" charset="2"/>
              </a:rPr>
              <a:t>문제 해결 절차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2638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취소 처리를 할 때 이제 페널티처리도 하고</a:t>
            </a:r>
            <a:r>
              <a:rPr kumimoji="1" lang="en-US" altLang="ko-KR" dirty="0"/>
              <a:t>,,,</a:t>
            </a:r>
            <a:r>
              <a:rPr kumimoji="1" lang="ko-KR" altLang="en-US" dirty="0" err="1"/>
              <a:t>등등등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4925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사용자요구분석을 위해 상황과 요구로 나눠 봄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상황</a:t>
            </a:r>
            <a:r>
              <a:rPr kumimoji="1" lang="en-US" altLang="ko-KR" dirty="0"/>
              <a:t>~.</a:t>
            </a:r>
            <a:r>
              <a:rPr kumimoji="1" lang="ko-KR" altLang="en-US" dirty="0"/>
              <a:t> 요구</a:t>
            </a:r>
            <a:r>
              <a:rPr kumimoji="1" lang="en-US" altLang="ko-KR" dirty="0"/>
              <a:t>~.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3455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사용자요구분석을 위해 상황과 요구로 나눠 봄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상황</a:t>
            </a:r>
            <a:r>
              <a:rPr kumimoji="1" lang="en-US" altLang="ko-KR" dirty="0"/>
              <a:t>~.</a:t>
            </a:r>
            <a:r>
              <a:rPr kumimoji="1" lang="ko-KR" altLang="en-US" dirty="0"/>
              <a:t> 요구</a:t>
            </a:r>
            <a:r>
              <a:rPr kumimoji="1" lang="en-US" altLang="ko-KR" dirty="0"/>
              <a:t>~.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3504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사용자요구분석을 위해 상황과 요구로 나눠 봄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상황</a:t>
            </a:r>
            <a:r>
              <a:rPr kumimoji="1" lang="en-US" altLang="ko-KR" dirty="0"/>
              <a:t>~.</a:t>
            </a:r>
            <a:r>
              <a:rPr kumimoji="1" lang="ko-KR" altLang="en-US" dirty="0"/>
              <a:t> 요구</a:t>
            </a:r>
            <a:r>
              <a:rPr kumimoji="1" lang="en-US" altLang="ko-KR" dirty="0"/>
              <a:t>~.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03336-8035-6D4A-B5C1-9A4746562EFB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97572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1BD6E-1D62-400C-B9FD-AC2AC3611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5A1FD9-CB6A-4EF4-A575-466B2E5B0C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1EB060-2BBC-4F48-9406-A73301581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9D59A6-036B-446F-850A-58ED075C2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641A05-1207-4315-9390-C91E4D02F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876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3540A-34F0-4520-84CA-6AE08C645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8A4CD9-334A-47F5-AF28-AB9E8B8E5B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BE7A3E-B23A-4AE1-9C27-B86F20980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5F27B3-1529-4884-BD15-6880F46B3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F08BD5-B080-42F7-BC4F-7C29266F7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9687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185AE2F-5F57-4D2D-8130-9E03F08C9F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90C7AF-9481-4B5E-A2C6-5A0607598D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DFC2AB-5245-454D-8F81-F5E6975D5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037E5D-4CA5-4941-B8E1-D8F1A40BB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6EF1A2-64A5-4663-A79C-F6A61B7B9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519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16571-9952-44A7-AE2C-03C8307D7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44C272-B3BC-485A-BE73-1DB863928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453D09-697E-4538-9703-CD195812D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349A23-B001-4E59-B31D-F8659378F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29A22B-326B-4CBB-979B-7832CE68A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1122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EAE26-67E7-488A-8CD5-18D1764C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E5BDC3-5972-47E8-947B-7566F77F1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80E144-2BFB-48CF-A564-2948B0C3E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A0B554-204A-4D23-B1B4-6748BAD23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09E0FC-E9B3-4C5E-AE61-D0BEE2481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181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A31077-9B95-491D-A02A-E69927882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0764B6-C703-42DC-8BE6-6BB2D6FD78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CA824B-C529-46FE-998D-B5BF93340F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E5A2ED-A87F-45C2-8240-C55FAB7B5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684AE5-250A-46A9-B313-7552CEC8B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0F4467-705C-4C90-A43F-A4866DF7F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90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44F73C-5768-466C-AD87-51BCDE1D9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20E4D8-BF20-4580-8432-63862EA5D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E6FED51-15BA-4D21-B694-70587547F2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56D1A98-9921-417A-BFAF-FBF007BA62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A49783E-FD7E-4726-9A98-94209DA7BF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E361197-C650-402E-BEBF-FF72946F8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42C1566-EAB0-4035-97D5-AE7C6755C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AA37A51-335E-4EB1-B201-C44F58C4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2940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77E4AB-4F9C-4380-ABCC-6A15DD48E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D3B84DA-B314-4854-A62D-8C8A1C194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8C5BA2-1AD3-4C2F-A97A-4D1D80D00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52E51E9-CB9D-4FF6-8AE8-B84AD5CF3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348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862B71C-DD3C-4E6B-9CB6-A8BAEE5CA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60666C4-D2C0-4F24-A18C-65F1404CC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5FCF0F-12B2-4177-A07C-58F186BC9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272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7FDC28-48A3-4B80-A7BE-D7522C742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522FF1-3481-4962-BE2D-9B1460C68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9958D6-E95F-4E6E-8F2F-D26B8743B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F58C74-6BFE-4010-89AD-CF2409A20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0A63AC-B51F-4057-ABE9-408D56604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27B23B-CE87-489C-A2F1-353A68229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886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6A99DE-5BFA-44FB-9D95-0D4EE888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382577-56C1-4F3E-BE96-24E9F15C0F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3E2C318-1C53-4355-9BB4-6C568B357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8D422D-3A61-4E93-9E77-E820AF0F6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F7220E-D438-4867-81BB-AC78E57FD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7282A3-9CC5-418D-BD40-78B95320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900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A624E57-1F62-45DC-AFEF-2170E308C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EAD3AB-5C2B-4C3D-9552-335282C51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FCFA2A-22F3-49D2-AC22-AF022608FD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DC413-D6CA-4BC6-B455-97FCE661D1FF}" type="datetimeFigureOut">
              <a:rPr lang="ko-KR" altLang="en-US" smtClean="0"/>
              <a:t>2019. 9. 18.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0395CA-35FB-4F14-940B-33B3570A6C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78AA5D-7F0D-4550-8B96-FFCA9BF632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DF81A-703B-400E-8233-0470A3BA1F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0822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D9B7B94-EF1A-4E99-A329-0ED8B5060469}"/>
              </a:ext>
            </a:extLst>
          </p:cNvPr>
          <p:cNvGrpSpPr/>
          <p:nvPr/>
        </p:nvGrpSpPr>
        <p:grpSpPr>
          <a:xfrm>
            <a:off x="4116000" y="1449000"/>
            <a:ext cx="3960000" cy="3960000"/>
            <a:chOff x="4116000" y="1449000"/>
            <a:chExt cx="3960000" cy="396000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DDEFFAB-3278-430E-80B4-F97922B2906F}"/>
                </a:ext>
              </a:extLst>
            </p:cNvPr>
            <p:cNvSpPr/>
            <p:nvPr/>
          </p:nvSpPr>
          <p:spPr>
            <a:xfrm>
              <a:off x="4116000" y="1449000"/>
              <a:ext cx="3960000" cy="39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E0532F3-C72B-46F7-AFF2-03472E095549}"/>
                </a:ext>
              </a:extLst>
            </p:cNvPr>
            <p:cNvSpPr txBox="1"/>
            <p:nvPr/>
          </p:nvSpPr>
          <p:spPr>
            <a:xfrm>
              <a:off x="4776714" y="1630079"/>
              <a:ext cx="2638571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400" dirty="0" err="1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연습실예약</a:t>
              </a:r>
              <a:endParaRPr lang="en-US" altLang="ko-KR" sz="5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  <a:p>
              <a:pPr algn="ctr"/>
              <a:r>
                <a:rPr lang="ko-KR" altLang="en-US" sz="54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시스템</a:t>
              </a:r>
              <a:endParaRPr lang="en-US" altLang="ko-KR" sz="54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A964297-8A3E-42D9-9B90-7FAF41CB0CCC}"/>
              </a:ext>
            </a:extLst>
          </p:cNvPr>
          <p:cNvSpPr txBox="1"/>
          <p:nvPr/>
        </p:nvSpPr>
        <p:spPr>
          <a:xfrm>
            <a:off x="4503363" y="4492401"/>
            <a:ext cx="318527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u="sng" dirty="0"/>
              <a:t>3</a:t>
            </a:r>
            <a:r>
              <a:rPr lang="ko-KR" altLang="en-US" u="sng" dirty="0"/>
              <a:t>주차</a:t>
            </a:r>
            <a:endParaRPr lang="en-US" altLang="ko-KR" u="sng" dirty="0"/>
          </a:p>
          <a:p>
            <a:pPr algn="ctr"/>
            <a:endParaRPr lang="en-US" altLang="ko-KR" u="sng" dirty="0"/>
          </a:p>
          <a:p>
            <a:pPr algn="ctr"/>
            <a:r>
              <a:rPr lang="en-US" altLang="ko-KR" sz="1600" dirty="0"/>
              <a:t>201844077 </a:t>
            </a:r>
            <a:r>
              <a:rPr lang="ko-KR" altLang="en-US" sz="1600" dirty="0"/>
              <a:t>노현진</a:t>
            </a:r>
          </a:p>
        </p:txBody>
      </p:sp>
    </p:spTree>
    <p:extLst>
      <p:ext uri="{BB962C8B-B14F-4D97-AF65-F5344CB8AC3E}">
        <p14:creationId xmlns:p14="http://schemas.microsoft.com/office/powerpoint/2010/main" val="3575610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실적 및 결과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5C16A2C-81ED-459A-A1AA-CB6C35AB8262}"/>
              </a:ext>
            </a:extLst>
          </p:cNvPr>
          <p:cNvSpPr txBox="1"/>
          <p:nvPr/>
        </p:nvSpPr>
        <p:spPr>
          <a:xfrm>
            <a:off x="271008" y="922854"/>
            <a:ext cx="29209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디자인 설계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사용자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56CC169-1F78-B743-A7D3-C722004AFD08}"/>
              </a:ext>
            </a:extLst>
          </p:cNvPr>
          <p:cNvGrpSpPr/>
          <p:nvPr/>
        </p:nvGrpSpPr>
        <p:grpSpPr>
          <a:xfrm>
            <a:off x="3327399" y="1562913"/>
            <a:ext cx="5537201" cy="4823722"/>
            <a:chOff x="3409764" y="1122909"/>
            <a:chExt cx="5537201" cy="4823722"/>
          </a:xfrm>
        </p:grpSpPr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D9372176-09BF-DC42-B0D1-C2C7D81B24BD}"/>
                </a:ext>
              </a:extLst>
            </p:cNvPr>
            <p:cNvGrpSpPr/>
            <p:nvPr/>
          </p:nvGrpSpPr>
          <p:grpSpPr>
            <a:xfrm>
              <a:off x="3409764" y="1122909"/>
              <a:ext cx="5537201" cy="4823722"/>
              <a:chOff x="271008" y="1336945"/>
              <a:chExt cx="5537201" cy="4823722"/>
            </a:xfrm>
          </p:grpSpPr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AEE2FA4-69DE-A244-8A3B-C90688B1F0BC}"/>
                  </a:ext>
                </a:extLst>
              </p:cNvPr>
              <p:cNvSpPr/>
              <p:nvPr/>
            </p:nvSpPr>
            <p:spPr>
              <a:xfrm>
                <a:off x="271009" y="1592093"/>
                <a:ext cx="5537200" cy="45685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5A429E03-C510-A748-8DEF-BFE03BB9E754}"/>
                  </a:ext>
                </a:extLst>
              </p:cNvPr>
              <p:cNvSpPr/>
              <p:nvPr/>
            </p:nvSpPr>
            <p:spPr>
              <a:xfrm>
                <a:off x="271008" y="1336945"/>
                <a:ext cx="1233859" cy="25514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dirty="0">
                    <a:solidFill>
                      <a:schemeClr val="accent5">
                        <a:lumMod val="75000"/>
                      </a:schemeClr>
                    </a:solidFill>
                  </a:rPr>
                  <a:t>예약</a:t>
                </a:r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EA63779D-B3A3-534C-A70C-62A0DB866CE7}"/>
                  </a:ext>
                </a:extLst>
              </p:cNvPr>
              <p:cNvSpPr/>
              <p:nvPr/>
            </p:nvSpPr>
            <p:spPr>
              <a:xfrm>
                <a:off x="1633170" y="1336945"/>
                <a:ext cx="1233859" cy="25514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dirty="0">
                    <a:solidFill>
                      <a:srgbClr val="0070C0"/>
                    </a:solidFill>
                  </a:rPr>
                  <a:t>내역 확인</a:t>
                </a: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4DFF553B-D06B-8A44-A4BB-C31EF49D6093}"/>
                  </a:ext>
                </a:extLst>
              </p:cNvPr>
              <p:cNvSpPr/>
              <p:nvPr/>
            </p:nvSpPr>
            <p:spPr>
              <a:xfrm>
                <a:off x="2995332" y="1336945"/>
                <a:ext cx="1233859" cy="25514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dirty="0">
                    <a:solidFill>
                      <a:srgbClr val="0070C0"/>
                    </a:solidFill>
                  </a:rPr>
                  <a:t>공지사항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40E3C0A-BD7D-C14F-BE1B-0E096E7BED37}"/>
                </a:ext>
              </a:extLst>
            </p:cNvPr>
            <p:cNvSpPr txBox="1"/>
            <p:nvPr/>
          </p:nvSpPr>
          <p:spPr>
            <a:xfrm>
              <a:off x="3690471" y="1633205"/>
              <a:ext cx="4887234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dirty="0"/>
                <a:t>공지사항</a:t>
              </a:r>
              <a:endParaRPr kumimoji="1" lang="en-US" altLang="ko-KR" dirty="0"/>
            </a:p>
            <a:p>
              <a:endParaRPr kumimoji="1" lang="en-US" altLang="ko-KR" dirty="0"/>
            </a:p>
            <a:p>
              <a:r>
                <a:rPr kumimoji="1" lang="en-US" altLang="ko-KR" dirty="0"/>
                <a:t>[</a:t>
              </a:r>
              <a:r>
                <a:rPr kumimoji="1" lang="ko-KR" altLang="en-US" dirty="0"/>
                <a:t>  제목                         날짜  </a:t>
              </a:r>
              <a:r>
                <a:rPr kumimoji="1" lang="en-US" altLang="ko-KR" dirty="0"/>
                <a:t> </a:t>
              </a:r>
              <a:r>
                <a:rPr kumimoji="1" lang="ko-KR" altLang="en-US" dirty="0"/>
                <a:t>   게시자   </a:t>
              </a:r>
              <a:r>
                <a:rPr kumimoji="1" lang="en-US" altLang="ko-KR" dirty="0"/>
                <a:t>]</a:t>
              </a:r>
            </a:p>
            <a:p>
              <a:endParaRPr kumimoji="1" lang="en-US" altLang="ko-KR" dirty="0"/>
            </a:p>
            <a:p>
              <a:r>
                <a:rPr kumimoji="1" lang="ko-KR" altLang="en-US" dirty="0"/>
                <a:t>연습실 공사 안내</a:t>
              </a:r>
              <a:r>
                <a:rPr kumimoji="1" lang="en-US" altLang="ko-KR" dirty="0"/>
                <a:t>. </a:t>
              </a:r>
              <a:r>
                <a:rPr kumimoji="1" lang="ko-KR" altLang="en-US" dirty="0"/>
                <a:t>     </a:t>
              </a:r>
              <a:r>
                <a:rPr kumimoji="1" lang="en-US" altLang="ko-KR" dirty="0"/>
                <a:t>2019.09.16. </a:t>
              </a:r>
              <a:r>
                <a:rPr kumimoji="1" lang="ko-KR" altLang="en-US" dirty="0"/>
                <a:t>  관리자</a:t>
              </a:r>
              <a:endParaRPr kumimoji="1" lang="en-US" altLang="ko-KR" dirty="0"/>
            </a:p>
            <a:p>
              <a:r>
                <a:rPr kumimoji="1" lang="ko-KR" altLang="en-US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48025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실적 및 결과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5C16A2C-81ED-459A-A1AA-CB6C35AB8262}"/>
              </a:ext>
            </a:extLst>
          </p:cNvPr>
          <p:cNvSpPr txBox="1"/>
          <p:nvPr/>
        </p:nvSpPr>
        <p:spPr>
          <a:xfrm>
            <a:off x="271008" y="922854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디자인 설계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–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관리자 화면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4E5EE19-1FAC-F64B-A0E4-B662B4890107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5DDC59CC-98EA-B14A-BA6B-BEF3E72AAFA2}"/>
              </a:ext>
            </a:extLst>
          </p:cNvPr>
          <p:cNvGrpSpPr/>
          <p:nvPr/>
        </p:nvGrpSpPr>
        <p:grpSpPr>
          <a:xfrm>
            <a:off x="6096000" y="1578112"/>
            <a:ext cx="5537201" cy="4823722"/>
            <a:chOff x="3409764" y="1122909"/>
            <a:chExt cx="5537201" cy="4823722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62D7894A-2907-6848-8A46-DE1BC2FE0AEC}"/>
                </a:ext>
              </a:extLst>
            </p:cNvPr>
            <p:cNvGrpSpPr/>
            <p:nvPr/>
          </p:nvGrpSpPr>
          <p:grpSpPr>
            <a:xfrm>
              <a:off x="3409764" y="1122909"/>
              <a:ext cx="5537201" cy="4823722"/>
              <a:chOff x="271008" y="1336945"/>
              <a:chExt cx="5537201" cy="4823722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33C4BEB3-A5DB-2B4B-9121-30B1203E6230}"/>
                  </a:ext>
                </a:extLst>
              </p:cNvPr>
              <p:cNvSpPr/>
              <p:nvPr/>
            </p:nvSpPr>
            <p:spPr>
              <a:xfrm>
                <a:off x="271009" y="1592093"/>
                <a:ext cx="5537200" cy="456857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6BA9FFED-7089-CE44-BE56-539793106201}"/>
                  </a:ext>
                </a:extLst>
              </p:cNvPr>
              <p:cNvSpPr/>
              <p:nvPr/>
            </p:nvSpPr>
            <p:spPr>
              <a:xfrm>
                <a:off x="271008" y="1336945"/>
                <a:ext cx="1233859" cy="25514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dirty="0">
                    <a:solidFill>
                      <a:srgbClr val="0070C0"/>
                    </a:solidFill>
                  </a:rPr>
                  <a:t>내역 확인</a:t>
                </a: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F14E4D52-F4F5-BB4B-A6C1-7143318D77B7}"/>
                  </a:ext>
                </a:extLst>
              </p:cNvPr>
              <p:cNvSpPr/>
              <p:nvPr/>
            </p:nvSpPr>
            <p:spPr>
              <a:xfrm>
                <a:off x="1592549" y="1336945"/>
                <a:ext cx="1233859" cy="255148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dirty="0">
                    <a:solidFill>
                      <a:srgbClr val="0070C0"/>
                    </a:solidFill>
                  </a:rPr>
                  <a:t>공지사항</a:t>
                </a: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B8BA876-9D45-1E4A-842D-613C494AB351}"/>
                </a:ext>
              </a:extLst>
            </p:cNvPr>
            <p:cNvSpPr txBox="1"/>
            <p:nvPr/>
          </p:nvSpPr>
          <p:spPr>
            <a:xfrm>
              <a:off x="3690471" y="1633205"/>
              <a:ext cx="4887234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dirty="0"/>
                <a:t>공지사항</a:t>
              </a:r>
              <a:endParaRPr kumimoji="1" lang="en-US" altLang="ko-KR" dirty="0"/>
            </a:p>
            <a:p>
              <a:endParaRPr kumimoji="1" lang="en-US" altLang="ko-KR" dirty="0"/>
            </a:p>
            <a:p>
              <a:r>
                <a:rPr kumimoji="1" lang="en-US" altLang="ko-KR" dirty="0"/>
                <a:t>[</a:t>
              </a:r>
              <a:r>
                <a:rPr kumimoji="1" lang="ko-KR" altLang="en-US" dirty="0"/>
                <a:t>  제목                         날짜  </a:t>
              </a:r>
              <a:r>
                <a:rPr kumimoji="1" lang="en-US" altLang="ko-KR" dirty="0"/>
                <a:t> </a:t>
              </a:r>
              <a:r>
                <a:rPr kumimoji="1" lang="ko-KR" altLang="en-US" dirty="0"/>
                <a:t>   게시자   </a:t>
              </a:r>
              <a:r>
                <a:rPr kumimoji="1" lang="en-US" altLang="ko-KR" dirty="0"/>
                <a:t>]</a:t>
              </a:r>
            </a:p>
            <a:p>
              <a:endParaRPr kumimoji="1" lang="en-US" altLang="ko-KR" dirty="0"/>
            </a:p>
            <a:p>
              <a:r>
                <a:rPr kumimoji="1" lang="ko-KR" altLang="en-US" dirty="0"/>
                <a:t>연습실 공사 안내</a:t>
              </a:r>
              <a:r>
                <a:rPr kumimoji="1" lang="en-US" altLang="ko-KR" dirty="0"/>
                <a:t>. </a:t>
              </a:r>
              <a:r>
                <a:rPr kumimoji="1" lang="ko-KR" altLang="en-US" dirty="0"/>
                <a:t>     </a:t>
              </a:r>
              <a:r>
                <a:rPr kumimoji="1" lang="en-US" altLang="ko-KR" dirty="0"/>
                <a:t>2019.09.16. </a:t>
              </a:r>
              <a:r>
                <a:rPr kumimoji="1" lang="ko-KR" altLang="en-US" dirty="0"/>
                <a:t>  관리자</a:t>
              </a:r>
              <a:endParaRPr kumimoji="1" lang="en-US" altLang="ko-KR" dirty="0"/>
            </a:p>
            <a:p>
              <a:r>
                <a:rPr kumimoji="1" lang="ko-KR" altLang="en-US" dirty="0"/>
                <a:t> </a:t>
              </a: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C3B9CE70-A6E0-744A-86C1-6627919F8D1F}"/>
              </a:ext>
            </a:extLst>
          </p:cNvPr>
          <p:cNvSpPr/>
          <p:nvPr/>
        </p:nvSpPr>
        <p:spPr>
          <a:xfrm>
            <a:off x="10141586" y="2214375"/>
            <a:ext cx="970538" cy="2505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글쓰기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3F20B441-A0C3-A441-AF82-E8BECFD7F60B}"/>
              </a:ext>
            </a:extLst>
          </p:cNvPr>
          <p:cNvGrpSpPr/>
          <p:nvPr/>
        </p:nvGrpSpPr>
        <p:grpSpPr>
          <a:xfrm>
            <a:off x="271009" y="1578112"/>
            <a:ext cx="5537200" cy="4823722"/>
            <a:chOff x="271009" y="1336945"/>
            <a:chExt cx="5537200" cy="4823722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C2D8986F-EC0F-DE40-8CD9-23C8555A3989}"/>
                </a:ext>
              </a:extLst>
            </p:cNvPr>
            <p:cNvSpPr/>
            <p:nvPr/>
          </p:nvSpPr>
          <p:spPr>
            <a:xfrm>
              <a:off x="271009" y="1592093"/>
              <a:ext cx="5537200" cy="45685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B6D05697-2695-7D4B-8703-0F12B828A041}"/>
                </a:ext>
              </a:extLst>
            </p:cNvPr>
            <p:cNvSpPr/>
            <p:nvPr/>
          </p:nvSpPr>
          <p:spPr>
            <a:xfrm>
              <a:off x="293611" y="1336945"/>
              <a:ext cx="1233859" cy="25514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rgbClr val="0070C0"/>
                  </a:solidFill>
                </a:rPr>
                <a:t>내역 확인</a:t>
              </a: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680ED67E-387B-7A47-BAC8-C6F51358C440}"/>
                </a:ext>
              </a:extLst>
            </p:cNvPr>
            <p:cNvSpPr/>
            <p:nvPr/>
          </p:nvSpPr>
          <p:spPr>
            <a:xfrm>
              <a:off x="1655773" y="1336945"/>
              <a:ext cx="1233859" cy="2551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rgbClr val="0070C0"/>
                  </a:solidFill>
                </a:rPr>
                <a:t>공지사항</a:t>
              </a:r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E155BCF3-873D-944E-84B3-FD264BD1A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565" y="1905299"/>
              <a:ext cx="4839657" cy="2656129"/>
            </a:xfrm>
            <a:prstGeom prst="rect">
              <a:avLst/>
            </a:prstGeom>
          </p:spPr>
        </p:pic>
      </p:grp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7273EEDB-FC2F-AC42-9B75-F3200DB68D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398932"/>
              </p:ext>
            </p:extLst>
          </p:nvPr>
        </p:nvGraphicFramePr>
        <p:xfrm>
          <a:off x="595565" y="5087709"/>
          <a:ext cx="483965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9657">
                  <a:extLst>
                    <a:ext uri="{9D8B030D-6E8A-4147-A177-3AD203B41FA5}">
                      <a16:colId xmlns:a16="http://schemas.microsoft.com/office/drawing/2014/main" val="466875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~11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노현진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드럼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6083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~13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노현진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드럼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8285668"/>
                  </a:ext>
                </a:extLst>
              </a:tr>
            </a:tbl>
          </a:graphicData>
        </a:graphic>
      </p:graphicFrame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C7591E0E-53CE-754C-980F-7EC0481F51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200153"/>
              </p:ext>
            </p:extLst>
          </p:nvPr>
        </p:nvGraphicFramePr>
        <p:xfrm>
          <a:off x="595565" y="5933854"/>
          <a:ext cx="483965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9657">
                  <a:extLst>
                    <a:ext uri="{9D8B030D-6E8A-4147-A177-3AD203B41FA5}">
                      <a16:colId xmlns:a16="http://schemas.microsoft.com/office/drawing/2014/main" val="466875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~11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  </a:t>
                      </a:r>
                      <a:r>
                        <a:rPr lang="ko-KR" altLang="en-US" b="0" dirty="0" err="1">
                          <a:solidFill>
                            <a:schemeClr val="tx1"/>
                          </a:solidFill>
                        </a:rPr>
                        <a:t>노영단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기타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6083224"/>
                  </a:ext>
                </a:extLst>
              </a:tr>
            </a:tbl>
          </a:graphicData>
        </a:graphic>
      </p:graphicFrame>
      <p:sp>
        <p:nvSpPr>
          <p:cNvPr id="24" name="직사각형 23">
            <a:extLst>
              <a:ext uri="{FF2B5EF4-FFF2-40B4-BE49-F238E27FC236}">
                <a16:creationId xmlns:a16="http://schemas.microsoft.com/office/drawing/2014/main" id="{A402BD68-D3C3-954D-BA79-75B91E0C0D0B}"/>
              </a:ext>
            </a:extLst>
          </p:cNvPr>
          <p:cNvSpPr/>
          <p:nvPr/>
        </p:nvSpPr>
        <p:spPr>
          <a:xfrm>
            <a:off x="4543526" y="1586399"/>
            <a:ext cx="1233859" cy="2551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accent1"/>
                </a:solidFill>
              </a:rPr>
              <a:t>통계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2F5C207-2179-D445-AB37-7B05DA857FCC}"/>
              </a:ext>
            </a:extLst>
          </p:cNvPr>
          <p:cNvSpPr/>
          <p:nvPr/>
        </p:nvSpPr>
        <p:spPr>
          <a:xfrm>
            <a:off x="10399342" y="1554876"/>
            <a:ext cx="1233859" cy="2551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accent1"/>
                </a:solidFill>
              </a:rPr>
              <a:t>통계</a:t>
            </a:r>
          </a:p>
        </p:txBody>
      </p:sp>
    </p:spTree>
    <p:extLst>
      <p:ext uri="{BB962C8B-B14F-4D97-AF65-F5344CB8AC3E}">
        <p14:creationId xmlns:p14="http://schemas.microsoft.com/office/powerpoint/2010/main" val="2177279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실적 및 결과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5C16A2C-81ED-459A-A1AA-CB6C35AB8262}"/>
              </a:ext>
            </a:extLst>
          </p:cNvPr>
          <p:cNvSpPr txBox="1"/>
          <p:nvPr/>
        </p:nvSpPr>
        <p:spPr>
          <a:xfrm>
            <a:off x="271008" y="922854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디자인 설계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–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관리자 화면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4E5EE19-1FAC-F64B-A0E4-B662B4890107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62D7894A-2907-6848-8A46-DE1BC2FE0AEC}"/>
              </a:ext>
            </a:extLst>
          </p:cNvPr>
          <p:cNvGrpSpPr/>
          <p:nvPr/>
        </p:nvGrpSpPr>
        <p:grpSpPr>
          <a:xfrm>
            <a:off x="3327399" y="1336945"/>
            <a:ext cx="5537201" cy="4823722"/>
            <a:chOff x="271008" y="1336945"/>
            <a:chExt cx="5537201" cy="4823722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33C4BEB3-A5DB-2B4B-9121-30B1203E6230}"/>
                </a:ext>
              </a:extLst>
            </p:cNvPr>
            <p:cNvSpPr/>
            <p:nvPr/>
          </p:nvSpPr>
          <p:spPr>
            <a:xfrm>
              <a:off x="271009" y="1592093"/>
              <a:ext cx="5537200" cy="45685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6BA9FFED-7089-CE44-BE56-539793106201}"/>
                </a:ext>
              </a:extLst>
            </p:cNvPr>
            <p:cNvSpPr/>
            <p:nvPr/>
          </p:nvSpPr>
          <p:spPr>
            <a:xfrm>
              <a:off x="271008" y="1336945"/>
              <a:ext cx="1233859" cy="2551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err="1">
                  <a:solidFill>
                    <a:srgbClr val="0070C0"/>
                  </a:solidFill>
                </a:rPr>
                <a:t>내역확인</a:t>
              </a:r>
              <a:endParaRPr kumimoji="1" lang="ko-KR" altLang="en-US" dirty="0">
                <a:solidFill>
                  <a:srgbClr val="0070C0"/>
                </a:solidFill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F14E4D52-F4F5-BB4B-A6C1-7143318D77B7}"/>
                </a:ext>
              </a:extLst>
            </p:cNvPr>
            <p:cNvSpPr/>
            <p:nvPr/>
          </p:nvSpPr>
          <p:spPr>
            <a:xfrm>
              <a:off x="1592549" y="1336945"/>
              <a:ext cx="1233859" cy="2551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rgbClr val="0070C0"/>
                  </a:solidFill>
                </a:rPr>
                <a:t>공지사항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7012347-5E06-194A-B4E6-D71CE37B422E}"/>
              </a:ext>
            </a:extLst>
          </p:cNvPr>
          <p:cNvSpPr/>
          <p:nvPr/>
        </p:nvSpPr>
        <p:spPr>
          <a:xfrm>
            <a:off x="7630741" y="1336945"/>
            <a:ext cx="1233859" cy="25514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rgbClr val="C00000"/>
                </a:solidFill>
              </a:rPr>
              <a:t>통계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3" name="차트 2">
                <a:extLst>
                  <a:ext uri="{FF2B5EF4-FFF2-40B4-BE49-F238E27FC236}">
                    <a16:creationId xmlns:a16="http://schemas.microsoft.com/office/drawing/2014/main" id="{01E646CC-DAC3-3B48-9B1E-FB4A5ECB7F4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6450733"/>
                  </p:ext>
                </p:extLst>
              </p:nvPr>
            </p:nvGraphicFramePr>
            <p:xfrm>
              <a:off x="3657021" y="1833291"/>
              <a:ext cx="4810573" cy="3001756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3" name="차트 2">
                <a:extLst>
                  <a:ext uri="{FF2B5EF4-FFF2-40B4-BE49-F238E27FC236}">
                    <a16:creationId xmlns:a16="http://schemas.microsoft.com/office/drawing/2014/main" id="{01E646CC-DAC3-3B48-9B1E-FB4A5ECB7F4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57021" y="1833291"/>
                <a:ext cx="4810573" cy="3001756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D5D280F5-64EE-D04C-93EE-45939B87D67A}"/>
              </a:ext>
            </a:extLst>
          </p:cNvPr>
          <p:cNvSpPr txBox="1"/>
          <p:nvPr/>
        </p:nvSpPr>
        <p:spPr>
          <a:xfrm rot="20931284">
            <a:off x="4205154" y="2918670"/>
            <a:ext cx="4038600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ko-KR" altLang="en-US" sz="2400" dirty="0">
                <a:solidFill>
                  <a:srgbClr val="FF0000"/>
                </a:solidFill>
              </a:rPr>
              <a:t>이런 형식</a:t>
            </a:r>
            <a:r>
              <a:rPr kumimoji="1" lang="en-US" altLang="ko-KR" sz="2400" dirty="0">
                <a:solidFill>
                  <a:srgbClr val="FF0000"/>
                </a:solidFill>
              </a:rPr>
              <a:t>.</a:t>
            </a:r>
            <a:r>
              <a:rPr kumimoji="1" lang="ko-KR" altLang="en-US" sz="2400" dirty="0">
                <a:solidFill>
                  <a:srgbClr val="FF0000"/>
                </a:solidFill>
              </a:rPr>
              <a:t> </a:t>
            </a:r>
            <a:endParaRPr kumimoji="1" lang="en-US" altLang="ko-KR" sz="2400" dirty="0">
              <a:solidFill>
                <a:srgbClr val="FF0000"/>
              </a:solidFill>
            </a:endParaRPr>
          </a:p>
          <a:p>
            <a:r>
              <a:rPr kumimoji="1" lang="ko-KR" altLang="en-US" sz="2400" dirty="0">
                <a:solidFill>
                  <a:srgbClr val="FF0000"/>
                </a:solidFill>
              </a:rPr>
              <a:t>가로는 시간대</a:t>
            </a:r>
            <a:r>
              <a:rPr kumimoji="1" lang="en-US" altLang="ko-KR" sz="2400" dirty="0">
                <a:solidFill>
                  <a:srgbClr val="FF0000"/>
                </a:solidFill>
              </a:rPr>
              <a:t>,</a:t>
            </a:r>
            <a:r>
              <a:rPr kumimoji="1" lang="ko-KR" altLang="en-US" sz="2400" dirty="0">
                <a:solidFill>
                  <a:srgbClr val="FF0000"/>
                </a:solidFill>
              </a:rPr>
              <a:t> 세로는 횟수</a:t>
            </a:r>
            <a:r>
              <a:rPr kumimoji="1" lang="en-US" altLang="ko-KR" sz="2400" dirty="0">
                <a:solidFill>
                  <a:srgbClr val="FF0000"/>
                </a:solidFill>
              </a:rPr>
              <a:t>.</a:t>
            </a:r>
            <a:endParaRPr kumimoji="1" lang="ko-KR" altLang="en-US" sz="240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F816AE-9F14-AD4D-B8AF-AE9FFD1FB9BD}"/>
              </a:ext>
            </a:extLst>
          </p:cNvPr>
          <p:cNvSpPr txBox="1"/>
          <p:nvPr/>
        </p:nvSpPr>
        <p:spPr>
          <a:xfrm>
            <a:off x="8937559" y="2471797"/>
            <a:ext cx="28773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 예약 많이 되는 시간대</a:t>
            </a:r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예약 많이 한 사람</a:t>
            </a:r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취소 많이 한 사람</a:t>
            </a:r>
          </a:p>
        </p:txBody>
      </p:sp>
    </p:spTree>
    <p:extLst>
      <p:ext uri="{BB962C8B-B14F-4D97-AF65-F5344CB8AC3E}">
        <p14:creationId xmlns:p14="http://schemas.microsoft.com/office/powerpoint/2010/main" val="1145973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556677AB-AB66-470E-99D9-C651016F3355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29931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차주 계획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6ACE13-0DF7-405C-A14A-D978E3EE4599}"/>
              </a:ext>
            </a:extLst>
          </p:cNvPr>
          <p:cNvSpPr txBox="1"/>
          <p:nvPr/>
        </p:nvSpPr>
        <p:spPr>
          <a:xfrm>
            <a:off x="11272144" y="0"/>
            <a:ext cx="6262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노현진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015D0-91FB-0B47-B2F4-7277020BA0DF}"/>
              </a:ext>
            </a:extLst>
          </p:cNvPr>
          <p:cNvSpPr txBox="1"/>
          <p:nvPr/>
        </p:nvSpPr>
        <p:spPr>
          <a:xfrm>
            <a:off x="856061" y="2599465"/>
            <a:ext cx="10172179" cy="896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.Apple Color Emoji UI"/>
              <a:buChar char="✔️"/>
            </a:pPr>
            <a:r>
              <a:rPr kumimoji="1" lang="ko-KR" altLang="en-US" sz="4000" dirty="0"/>
              <a:t> 개발 환경 구축하고 공부</a:t>
            </a:r>
            <a:endParaRPr kumimoji="1" lang="en-US" altLang="ko-KR" sz="4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AE1366A-66FB-364B-B220-D111A1656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679" y="1311527"/>
            <a:ext cx="3258184" cy="4453099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13017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556677AB-AB66-470E-99D9-C651016F3355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22781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Q &amp; A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6ACE13-0DF7-405C-A14A-D978E3EE4599}"/>
              </a:ext>
            </a:extLst>
          </p:cNvPr>
          <p:cNvSpPr txBox="1"/>
          <p:nvPr/>
        </p:nvSpPr>
        <p:spPr>
          <a:xfrm>
            <a:off x="11272144" y="0"/>
            <a:ext cx="6262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노현진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B66968-CF4B-E748-89D0-9DEBAE8AA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0" y="1331873"/>
            <a:ext cx="7111995" cy="419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29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D9B7B94-EF1A-4E99-A329-0ED8B5060469}"/>
              </a:ext>
            </a:extLst>
          </p:cNvPr>
          <p:cNvGrpSpPr/>
          <p:nvPr/>
        </p:nvGrpSpPr>
        <p:grpSpPr>
          <a:xfrm>
            <a:off x="4008334" y="1449000"/>
            <a:ext cx="4175332" cy="3960000"/>
            <a:chOff x="4008334" y="1449000"/>
            <a:chExt cx="4175332" cy="3960000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DDEFFAB-3278-430E-80B4-F97922B2906F}"/>
                </a:ext>
              </a:extLst>
            </p:cNvPr>
            <p:cNvSpPr/>
            <p:nvPr/>
          </p:nvSpPr>
          <p:spPr>
            <a:xfrm>
              <a:off x="4116000" y="1449000"/>
              <a:ext cx="3960000" cy="39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E0532F3-C72B-46F7-AFF2-03472E095549}"/>
                </a:ext>
              </a:extLst>
            </p:cNvPr>
            <p:cNvSpPr txBox="1"/>
            <p:nvPr/>
          </p:nvSpPr>
          <p:spPr>
            <a:xfrm>
              <a:off x="4008334" y="2967335"/>
              <a:ext cx="417533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54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감사합니다</a:t>
              </a:r>
              <a:r>
                <a:rPr lang="en-US" altLang="ko-KR" sz="54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rPr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4779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556677AB-AB66-470E-99D9-C651016F3355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4019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0.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전체적인 계획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6ACE13-0DF7-405C-A14A-D978E3EE4599}"/>
              </a:ext>
            </a:extLst>
          </p:cNvPr>
          <p:cNvSpPr txBox="1"/>
          <p:nvPr/>
        </p:nvSpPr>
        <p:spPr>
          <a:xfrm>
            <a:off x="11272161" y="313150"/>
            <a:ext cx="6262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노현진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9DB3DD58-CB19-4968-A675-612933581E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117084"/>
              </p:ext>
            </p:extLst>
          </p:nvPr>
        </p:nvGraphicFramePr>
        <p:xfrm>
          <a:off x="293610" y="1832574"/>
          <a:ext cx="11481536" cy="32244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7596">
                  <a:extLst>
                    <a:ext uri="{9D8B030D-6E8A-4147-A177-3AD203B41FA5}">
                      <a16:colId xmlns:a16="http://schemas.microsoft.com/office/drawing/2014/main" val="1340778551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2024807949"/>
                    </a:ext>
                  </a:extLst>
                </a:gridCol>
                <a:gridCol w="713773">
                  <a:extLst>
                    <a:ext uri="{9D8B030D-6E8A-4147-A177-3AD203B41FA5}">
                      <a16:colId xmlns:a16="http://schemas.microsoft.com/office/drawing/2014/main" val="1834854914"/>
                    </a:ext>
                  </a:extLst>
                </a:gridCol>
                <a:gridCol w="721419">
                  <a:extLst>
                    <a:ext uri="{9D8B030D-6E8A-4147-A177-3AD203B41FA5}">
                      <a16:colId xmlns:a16="http://schemas.microsoft.com/office/drawing/2014/main" val="3397872431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2612607026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4291374829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3916682498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990027317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3141707601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1818856383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3503587311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973764053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696908846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291125267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1831164929"/>
                    </a:ext>
                  </a:extLst>
                </a:gridCol>
                <a:gridCol w="717596">
                  <a:extLst>
                    <a:ext uri="{9D8B030D-6E8A-4147-A177-3AD203B41FA5}">
                      <a16:colId xmlns:a16="http://schemas.microsoft.com/office/drawing/2014/main" val="1517482632"/>
                    </a:ext>
                  </a:extLst>
                </a:gridCol>
              </a:tblGrid>
              <a:tr h="460628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14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solidFill>
                            <a:schemeClr val="tx1"/>
                          </a:solidFill>
                        </a:rPr>
                        <a:t>15</a:t>
                      </a:r>
                      <a:endParaRPr lang="ko-KR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8595432"/>
                  </a:ext>
                </a:extLst>
              </a:tr>
              <a:tr h="460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구상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743046"/>
                  </a:ext>
                </a:extLst>
              </a:tr>
              <a:tr h="460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분석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772202"/>
                  </a:ext>
                </a:extLst>
              </a:tr>
              <a:tr h="460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설계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5528656"/>
                  </a:ext>
                </a:extLst>
              </a:tr>
              <a:tr h="460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구현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8373249"/>
                  </a:ext>
                </a:extLst>
              </a:tr>
              <a:tr h="4606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테스트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6065726"/>
                  </a:ext>
                </a:extLst>
              </a:tr>
              <a:tr h="4607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/>
                        <a:t>유지보수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827911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1775825-666E-314B-94CC-BF976553254A}"/>
              </a:ext>
            </a:extLst>
          </p:cNvPr>
          <p:cNvSpPr txBox="1"/>
          <p:nvPr/>
        </p:nvSpPr>
        <p:spPr>
          <a:xfrm>
            <a:off x="2475128" y="3761029"/>
            <a:ext cx="4233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dirty="0">
                <a:solidFill>
                  <a:srgbClr val="FF0000"/>
                </a:solidFill>
              </a:rPr>
              <a:t>↑</a:t>
            </a:r>
            <a:endParaRPr kumimoji="1" lang="ko-KR" alt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2129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556677AB-AB66-470E-99D9-C651016F3355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3970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지난주 계획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17F4D7-E5A9-224E-8765-F1C7BBD9DF3F}"/>
              </a:ext>
            </a:extLst>
          </p:cNvPr>
          <p:cNvSpPr txBox="1"/>
          <p:nvPr/>
        </p:nvSpPr>
        <p:spPr>
          <a:xfrm>
            <a:off x="1289868" y="2093345"/>
            <a:ext cx="10172179" cy="1819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.Apple Color Emoji UI"/>
              <a:buChar char="✔️"/>
            </a:pPr>
            <a:r>
              <a:rPr kumimoji="1" lang="ko-KR" altLang="en-US" sz="4000" dirty="0"/>
              <a:t> 기능</a:t>
            </a:r>
            <a:r>
              <a:rPr kumimoji="1" lang="en-US" altLang="ko-KR" sz="4000" dirty="0"/>
              <a:t>,</a:t>
            </a:r>
            <a:r>
              <a:rPr kumimoji="1" lang="ko-KR" altLang="en-US" sz="4000" dirty="0"/>
              <a:t>시스템에 대한 규칙 정의</a:t>
            </a:r>
            <a:endParaRPr kumimoji="1" lang="en-US" altLang="ko-KR" sz="4000" dirty="0"/>
          </a:p>
          <a:p>
            <a:pPr marL="457200" indent="-457200">
              <a:lnSpc>
                <a:spcPct val="150000"/>
              </a:lnSpc>
              <a:buFont typeface=".Apple Color Emoji UI"/>
              <a:buChar char="✔️"/>
            </a:pPr>
            <a:r>
              <a:rPr kumimoji="1" lang="ko-KR" altLang="en-US" sz="4000" dirty="0"/>
              <a:t> 디자인 </a:t>
            </a:r>
            <a:r>
              <a:rPr kumimoji="1" lang="en-US" altLang="ko-KR" sz="4000" dirty="0"/>
              <a:t>&amp;</a:t>
            </a:r>
            <a:r>
              <a:rPr kumimoji="1" lang="ko-KR" altLang="en-US" sz="4000" dirty="0"/>
              <a:t> 알고리즘 설계</a:t>
            </a:r>
            <a:endParaRPr kumimoji="1" lang="en-US" altLang="ko-KR" sz="4000" dirty="0"/>
          </a:p>
        </p:txBody>
      </p:sp>
    </p:spTree>
    <p:extLst>
      <p:ext uri="{BB962C8B-B14F-4D97-AF65-F5344CB8AC3E}">
        <p14:creationId xmlns:p14="http://schemas.microsoft.com/office/powerpoint/2010/main" val="3228987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556677AB-AB66-470E-99D9-C651016F3355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실적 및 결과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5C16A2C-81ED-459A-A1AA-CB6C35AB8262}"/>
              </a:ext>
            </a:extLst>
          </p:cNvPr>
          <p:cNvSpPr txBox="1"/>
          <p:nvPr/>
        </p:nvSpPr>
        <p:spPr>
          <a:xfrm>
            <a:off x="293611" y="1077118"/>
            <a:ext cx="4639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시스템 규칙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관리자와 사용자 판별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2C81C48-33C5-2A48-BBC0-6F99C600C0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95101"/>
              </p:ext>
            </p:extLst>
          </p:nvPr>
        </p:nvGraphicFramePr>
        <p:xfrm>
          <a:off x="635000" y="1645472"/>
          <a:ext cx="10820400" cy="34719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0200">
                  <a:extLst>
                    <a:ext uri="{9D8B030D-6E8A-4147-A177-3AD203B41FA5}">
                      <a16:colId xmlns:a16="http://schemas.microsoft.com/office/drawing/2014/main" val="3104527006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952481656"/>
                    </a:ext>
                  </a:extLst>
                </a:gridCol>
              </a:tblGrid>
              <a:tr h="272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사용자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관리자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234696"/>
                  </a:ext>
                </a:extLst>
              </a:tr>
              <a:tr h="3014733"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300" dirty="0"/>
                        <a:t>로그인시 사용자 판별 </a:t>
                      </a:r>
                      <a:endParaRPr lang="en-US" altLang="ko-KR" sz="23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300" dirty="0"/>
                        <a:t>예약</a:t>
                      </a:r>
                      <a:r>
                        <a:rPr lang="en-US" altLang="ko-KR" sz="2300" dirty="0"/>
                        <a:t>,</a:t>
                      </a:r>
                      <a:r>
                        <a:rPr lang="ko-KR" altLang="en-US" sz="2300" dirty="0"/>
                        <a:t> 확인</a:t>
                      </a:r>
                      <a:r>
                        <a:rPr lang="en-US" altLang="ko-KR" sz="2300" dirty="0"/>
                        <a:t>,</a:t>
                      </a:r>
                      <a:r>
                        <a:rPr lang="ko-KR" altLang="en-US" sz="2300" dirty="0"/>
                        <a:t> 취소</a:t>
                      </a:r>
                      <a:r>
                        <a:rPr lang="en-US" altLang="ko-KR" sz="2300" dirty="0"/>
                        <a:t>,</a:t>
                      </a:r>
                      <a:r>
                        <a:rPr lang="ko-KR" altLang="en-US" sz="2300" dirty="0"/>
                        <a:t> 공지사항 보기만    가능</a:t>
                      </a:r>
                      <a:endParaRPr lang="en-US" altLang="ko-KR" sz="23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300" dirty="0"/>
                        <a:t>사용자는 악기 별로 예약 시간과 </a:t>
                      </a:r>
                      <a:r>
                        <a:rPr lang="en-US" altLang="ko-KR" sz="2300" dirty="0"/>
                        <a:t> </a:t>
                      </a:r>
                      <a:r>
                        <a:rPr lang="ko-KR" altLang="en-US" sz="2300" dirty="0"/>
                        <a:t>   연습실을 보게 될 것</a:t>
                      </a:r>
                      <a:r>
                        <a:rPr lang="en-US" altLang="ko-KR" sz="2300" dirty="0"/>
                        <a:t>.</a:t>
                      </a:r>
                      <a:endParaRPr lang="ko-KR" alt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300" dirty="0"/>
                        <a:t>로그인시 사용자 판별</a:t>
                      </a:r>
                      <a:endParaRPr lang="en-US" altLang="ko-KR" sz="23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300" dirty="0"/>
                        <a:t>공지사항에 글쓰기 가능</a:t>
                      </a:r>
                      <a:endParaRPr lang="en-US" altLang="ko-KR" sz="2300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300" dirty="0"/>
                        <a:t>관리자는 예약 내역 악기 구분없이  모아서 확인</a:t>
                      </a:r>
                      <a:r>
                        <a:rPr lang="en-US" altLang="ko-KR" sz="2300" dirty="0"/>
                        <a:t>.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300" dirty="0"/>
                        <a:t>차트로 예약 회원들의 현황이나</a:t>
                      </a:r>
                      <a:r>
                        <a:rPr lang="en-US" altLang="ko-KR" sz="2300" dirty="0"/>
                        <a:t>,</a:t>
                      </a:r>
                      <a:r>
                        <a:rPr lang="ko-KR" altLang="en-US" sz="2300" dirty="0"/>
                        <a:t> 예약이 많이 되는 시간대를 판별</a:t>
                      </a:r>
                      <a:r>
                        <a:rPr lang="en-US" altLang="ko-KR" sz="2300" dirty="0"/>
                        <a:t>.</a:t>
                      </a:r>
                      <a:endParaRPr lang="ko-KR" altLang="en-US" sz="2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430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490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556677AB-AB66-470E-99D9-C651016F3355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실적 및 결과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5C16A2C-81ED-459A-A1AA-CB6C35AB8262}"/>
              </a:ext>
            </a:extLst>
          </p:cNvPr>
          <p:cNvSpPr txBox="1"/>
          <p:nvPr/>
        </p:nvSpPr>
        <p:spPr>
          <a:xfrm>
            <a:off x="293611" y="1077118"/>
            <a:ext cx="33826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기능 규칙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–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예약과 취소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226DA10-EEA1-3D40-9AEE-A907DE834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391941"/>
              </p:ext>
            </p:extLst>
          </p:nvPr>
        </p:nvGraphicFramePr>
        <p:xfrm>
          <a:off x="491297" y="1813560"/>
          <a:ext cx="10881040" cy="323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40520">
                  <a:extLst>
                    <a:ext uri="{9D8B030D-6E8A-4147-A177-3AD203B41FA5}">
                      <a16:colId xmlns:a16="http://schemas.microsoft.com/office/drawing/2014/main" val="1470526798"/>
                    </a:ext>
                  </a:extLst>
                </a:gridCol>
                <a:gridCol w="5440520">
                  <a:extLst>
                    <a:ext uri="{9D8B030D-6E8A-4147-A177-3AD203B41FA5}">
                      <a16:colId xmlns:a16="http://schemas.microsoft.com/office/drawing/2014/main" val="2559876015"/>
                    </a:ext>
                  </a:extLst>
                </a:gridCol>
              </a:tblGrid>
              <a:tr h="33127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예약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dirty="0"/>
                        <a:t>취소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0702176"/>
                  </a:ext>
                </a:extLst>
              </a:tr>
              <a:tr h="1449026"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400" dirty="0"/>
                        <a:t>한 사람당 </a:t>
                      </a:r>
                      <a:r>
                        <a:rPr lang="en-US" altLang="ko-KR" sz="2400" dirty="0"/>
                        <a:t>1</a:t>
                      </a:r>
                      <a:r>
                        <a:rPr lang="ko-KR" altLang="en-US" sz="2400" dirty="0"/>
                        <a:t>일에 </a:t>
                      </a:r>
                      <a:r>
                        <a:rPr lang="en-US" altLang="ko-KR" sz="2400" dirty="0"/>
                        <a:t>2</a:t>
                      </a:r>
                      <a:r>
                        <a:rPr lang="ko-KR" altLang="en-US" sz="2400" dirty="0"/>
                        <a:t>시간</a:t>
                      </a:r>
                      <a:r>
                        <a:rPr lang="en-US" altLang="ko-KR" sz="2400" dirty="0"/>
                        <a:t>.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en-US" altLang="ko-KR" sz="2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2200" dirty="0"/>
                        <a:t>(</a:t>
                      </a:r>
                      <a:r>
                        <a:rPr kumimoji="1" lang="ko-KR" altLang="en-US" sz="2200" dirty="0"/>
                        <a:t> </a:t>
                      </a:r>
                      <a:r>
                        <a:rPr kumimoji="1" lang="en-US" altLang="ko-KR" sz="2200" dirty="0"/>
                        <a:t>10:00~12:00</a:t>
                      </a:r>
                      <a:r>
                        <a:rPr kumimoji="1" lang="ko-KR" altLang="en-US" sz="2200" dirty="0"/>
                        <a:t> 또는 </a:t>
                      </a:r>
                      <a:endParaRPr kumimoji="1" lang="en-US" altLang="ko-KR" sz="22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2200" dirty="0"/>
                        <a:t>  </a:t>
                      </a:r>
                      <a:r>
                        <a:rPr kumimoji="1" lang="en-US" altLang="ko-KR" sz="2200" dirty="0"/>
                        <a:t>12:00~13:00</a:t>
                      </a:r>
                      <a:r>
                        <a:rPr kumimoji="1" lang="ko-KR" altLang="en-US" sz="2200" dirty="0"/>
                        <a:t> </a:t>
                      </a:r>
                      <a:r>
                        <a:rPr kumimoji="1" lang="en-US" altLang="ko-KR" sz="2200" dirty="0"/>
                        <a:t>&amp;</a:t>
                      </a:r>
                      <a:r>
                        <a:rPr kumimoji="1" lang="ko-KR" altLang="en-US" sz="2200" dirty="0"/>
                        <a:t> </a:t>
                      </a:r>
                      <a:r>
                        <a:rPr kumimoji="1" lang="en-US" altLang="ko-KR" sz="2200" dirty="0"/>
                        <a:t>16:00~17:00</a:t>
                      </a:r>
                      <a:r>
                        <a:rPr kumimoji="1" lang="ko-KR" altLang="en-US" sz="2200" dirty="0"/>
                        <a:t> </a:t>
                      </a:r>
                      <a:r>
                        <a:rPr kumimoji="1" lang="en-US" altLang="ko-KR" sz="2200" dirty="0"/>
                        <a:t>)</a:t>
                      </a:r>
                      <a:r>
                        <a:rPr kumimoji="1" lang="ko-KR" altLang="en-US" sz="2200" dirty="0"/>
                        <a:t> </a:t>
                      </a:r>
                      <a:endParaRPr kumimoji="1" lang="en-US" altLang="ko-KR" sz="2200" dirty="0"/>
                    </a:p>
                    <a:p>
                      <a:pPr latinLnBrk="1"/>
                      <a:endParaRPr lang="ko-KR" alt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2400" dirty="0"/>
                        <a:t>취소 페널티 부여</a:t>
                      </a:r>
                      <a:endParaRPr lang="en-US" altLang="ko-KR" sz="2400" dirty="0"/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en-US" altLang="ko-KR" sz="2200" dirty="0"/>
                    </a:p>
                    <a:p>
                      <a:r>
                        <a:rPr kumimoji="1" lang="en-US" altLang="ko-KR" sz="2200" dirty="0"/>
                        <a:t>4~2</a:t>
                      </a:r>
                      <a:r>
                        <a:rPr kumimoji="1" lang="ko-KR" altLang="en-US" sz="2200" dirty="0"/>
                        <a:t>시간</a:t>
                      </a:r>
                      <a:r>
                        <a:rPr kumimoji="1" lang="en-US" altLang="ko-KR" sz="2200" dirty="0"/>
                        <a:t>,</a:t>
                      </a:r>
                      <a:r>
                        <a:rPr kumimoji="1" lang="ko-KR" altLang="en-US" sz="2200" dirty="0"/>
                        <a:t>      </a:t>
                      </a:r>
                      <a:r>
                        <a:rPr kumimoji="1" lang="en-US" altLang="ko-KR" sz="2200" dirty="0"/>
                        <a:t>-1</a:t>
                      </a:r>
                      <a:r>
                        <a:rPr kumimoji="1" lang="ko-KR" altLang="en-US" sz="2200" dirty="0"/>
                        <a:t>점</a:t>
                      </a:r>
                      <a:endParaRPr kumimoji="1" lang="en-US" altLang="ko-KR" sz="2200" dirty="0"/>
                    </a:p>
                    <a:p>
                      <a:r>
                        <a:rPr kumimoji="1" lang="en-US" altLang="ko-KR" sz="2200" dirty="0"/>
                        <a:t>2~</a:t>
                      </a:r>
                      <a:r>
                        <a:rPr kumimoji="1" lang="ko-KR" altLang="en-US" sz="2200" dirty="0"/>
                        <a:t>예약 시간</a:t>
                      </a:r>
                      <a:r>
                        <a:rPr kumimoji="1" lang="en-US" altLang="ko-KR" sz="2200" dirty="0"/>
                        <a:t>,</a:t>
                      </a:r>
                      <a:r>
                        <a:rPr kumimoji="1" lang="ko-KR" altLang="en-US" sz="2200" dirty="0"/>
                        <a:t> </a:t>
                      </a:r>
                      <a:r>
                        <a:rPr kumimoji="1" lang="en-US" altLang="ko-KR" sz="2200" dirty="0"/>
                        <a:t>-2</a:t>
                      </a:r>
                      <a:r>
                        <a:rPr kumimoji="1" lang="ko-KR" altLang="en-US" sz="2200" dirty="0"/>
                        <a:t>점</a:t>
                      </a:r>
                      <a:endParaRPr kumimoji="1" lang="en-US" altLang="ko-KR" sz="2200" dirty="0"/>
                    </a:p>
                    <a:p>
                      <a:endParaRPr kumimoji="1" lang="en-US" altLang="ko-KR" sz="2200" dirty="0"/>
                    </a:p>
                    <a:p>
                      <a:pPr marL="342900" indent="-342900">
                        <a:buFont typeface="Wingdings" pitchFamily="2" charset="2"/>
                        <a:buChar char="à"/>
                      </a:pPr>
                      <a:r>
                        <a:rPr kumimoji="1" lang="ko-KR" altLang="en-US" sz="2200" dirty="0"/>
                        <a:t>총 </a:t>
                      </a:r>
                      <a:r>
                        <a:rPr kumimoji="1" lang="en-US" altLang="ko-KR" sz="2200" dirty="0"/>
                        <a:t>-10</a:t>
                      </a:r>
                      <a:r>
                        <a:rPr kumimoji="1" lang="ko-KR" altLang="en-US" sz="2200" dirty="0"/>
                        <a:t>점 </a:t>
                      </a:r>
                      <a:r>
                        <a:rPr kumimoji="1" lang="en-US" altLang="ko-KR" sz="2200" dirty="0"/>
                        <a:t>(</a:t>
                      </a:r>
                      <a:r>
                        <a:rPr kumimoji="1" lang="ko-KR" altLang="en-US" sz="2200" dirty="0"/>
                        <a:t> 취소일 기준</a:t>
                      </a:r>
                      <a:r>
                        <a:rPr kumimoji="1" lang="en-US" altLang="ko-KR" sz="2200" dirty="0"/>
                        <a:t>,</a:t>
                      </a:r>
                      <a:r>
                        <a:rPr kumimoji="1" lang="ko-KR" altLang="en-US" sz="2200" dirty="0"/>
                        <a:t> </a:t>
                      </a:r>
                      <a:r>
                        <a:rPr kumimoji="1" lang="en-US" altLang="ko-KR" sz="2200" dirty="0"/>
                        <a:t>1</a:t>
                      </a:r>
                      <a:r>
                        <a:rPr kumimoji="1" lang="ko-KR" altLang="en-US" sz="2200" dirty="0"/>
                        <a:t>주일 예약 불가</a:t>
                      </a:r>
                      <a:r>
                        <a:rPr kumimoji="1" lang="en-US" altLang="ko-KR" sz="2200" dirty="0"/>
                        <a:t>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endParaRPr lang="ko-KR" altLang="en-US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99154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8119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556677AB-AB66-470E-99D9-C651016F3355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실적 및 결과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5C16A2C-81ED-459A-A1AA-CB6C35AB8262}"/>
              </a:ext>
            </a:extLst>
          </p:cNvPr>
          <p:cNvSpPr txBox="1"/>
          <p:nvPr/>
        </p:nvSpPr>
        <p:spPr>
          <a:xfrm>
            <a:off x="293611" y="1077118"/>
            <a:ext cx="29209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알고리즘 설계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예약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CF0567-A75F-5944-9421-711E9403F85A}"/>
              </a:ext>
            </a:extLst>
          </p:cNvPr>
          <p:cNvSpPr txBox="1"/>
          <p:nvPr/>
        </p:nvSpPr>
        <p:spPr>
          <a:xfrm>
            <a:off x="411217" y="2571598"/>
            <a:ext cx="56249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2400" dirty="0"/>
              <a:t>예약 불가 상태인지</a:t>
            </a:r>
            <a:endParaRPr kumimoji="1" lang="en-US" altLang="ko-KR" sz="2400" dirty="0"/>
          </a:p>
          <a:p>
            <a:pPr marL="285750" indent="-285750">
              <a:buFontTx/>
              <a:buChar char="-"/>
            </a:pPr>
            <a:r>
              <a:rPr kumimoji="1" lang="ko-KR" altLang="en-US" sz="2400" dirty="0"/>
              <a:t>예약 가능 시간을 다 채웠는지 확인</a:t>
            </a:r>
            <a:endParaRPr kumimoji="1" lang="en-US" altLang="ko-KR" sz="2400" dirty="0"/>
          </a:p>
          <a:p>
            <a:pPr marL="285750" indent="-285750">
              <a:buFontTx/>
              <a:buChar char="-"/>
            </a:pPr>
            <a:r>
              <a:rPr kumimoji="1" lang="ko-KR" altLang="en-US" sz="2400" dirty="0"/>
              <a:t>한 자리라도 비었는지 확인</a:t>
            </a:r>
            <a:endParaRPr kumimoji="1" lang="en-US" altLang="ko-KR" sz="2400" dirty="0"/>
          </a:p>
          <a:p>
            <a:pPr marL="285750" indent="-285750">
              <a:buFontTx/>
              <a:buChar char="-"/>
            </a:pPr>
            <a:r>
              <a:rPr kumimoji="1" lang="ko-KR" altLang="en-US" sz="2400" dirty="0"/>
              <a:t>예약</a:t>
            </a:r>
            <a:r>
              <a:rPr kumimoji="1" lang="en-US" altLang="ko-KR" sz="2400" dirty="0"/>
              <a:t>!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613044A-15E9-4D7B-9B5B-9EC66CC103C2}"/>
              </a:ext>
            </a:extLst>
          </p:cNvPr>
          <p:cNvGrpSpPr/>
          <p:nvPr/>
        </p:nvGrpSpPr>
        <p:grpSpPr>
          <a:xfrm>
            <a:off x="6155840" y="152700"/>
            <a:ext cx="5065636" cy="6661843"/>
            <a:chOff x="1221401" y="1645472"/>
            <a:chExt cx="3644900" cy="4965700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C15C3D1-197A-014B-B6D5-E22F9A613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1401" y="1645472"/>
              <a:ext cx="3644900" cy="4965700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28FADCAF-2062-49B4-9912-B7B13C151010}"/>
                </a:ext>
              </a:extLst>
            </p:cNvPr>
            <p:cNvSpPr/>
            <p:nvPr/>
          </p:nvSpPr>
          <p:spPr>
            <a:xfrm>
              <a:off x="2498651" y="3689498"/>
              <a:ext cx="127588" cy="956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>
                  <a:solidFill>
                    <a:schemeClr val="tx1"/>
                  </a:solidFill>
                </a:rPr>
                <a:t>Y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3B66CB0-6323-4A00-B467-CAE6B70035FF}"/>
                </a:ext>
              </a:extLst>
            </p:cNvPr>
            <p:cNvSpPr/>
            <p:nvPr/>
          </p:nvSpPr>
          <p:spPr>
            <a:xfrm>
              <a:off x="1908101" y="4080476"/>
              <a:ext cx="127588" cy="9569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700" dirty="0">
                  <a:solidFill>
                    <a:schemeClr val="tx1"/>
                  </a:solidFill>
                </a:rPr>
                <a:t>N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1390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556677AB-AB66-470E-99D9-C651016F3355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실적 및 결과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5C16A2C-81ED-459A-A1AA-CB6C35AB8262}"/>
              </a:ext>
            </a:extLst>
          </p:cNvPr>
          <p:cNvSpPr txBox="1"/>
          <p:nvPr/>
        </p:nvSpPr>
        <p:spPr>
          <a:xfrm>
            <a:off x="293611" y="1077118"/>
            <a:ext cx="29209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알고리즘 설계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취소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CF0567-A75F-5944-9421-711E9403F85A}"/>
              </a:ext>
            </a:extLst>
          </p:cNvPr>
          <p:cNvSpPr txBox="1"/>
          <p:nvPr/>
        </p:nvSpPr>
        <p:spPr>
          <a:xfrm>
            <a:off x="293611" y="2847899"/>
            <a:ext cx="56249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2800" dirty="0"/>
              <a:t>취소 할 것 인가</a:t>
            </a:r>
            <a:r>
              <a:rPr kumimoji="1" lang="en-US" altLang="ko-KR" sz="2800" dirty="0"/>
              <a:t>?</a:t>
            </a:r>
          </a:p>
          <a:p>
            <a:pPr marL="285750" indent="-285750">
              <a:buFontTx/>
              <a:buChar char="-"/>
            </a:pPr>
            <a:r>
              <a:rPr kumimoji="1" lang="ko-KR" altLang="en-US" sz="2800" dirty="0"/>
              <a:t>취소</a:t>
            </a:r>
            <a:r>
              <a:rPr kumimoji="1" lang="en-US" altLang="ko-KR" sz="2800" dirty="0"/>
              <a:t>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1DFAD11-DAAC-5F4E-B412-80412BEEB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3491" y="253916"/>
            <a:ext cx="3013847" cy="628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922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실적 및 결과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5C16A2C-81ED-459A-A1AA-CB6C35AB8262}"/>
              </a:ext>
            </a:extLst>
          </p:cNvPr>
          <p:cNvSpPr txBox="1"/>
          <p:nvPr/>
        </p:nvSpPr>
        <p:spPr>
          <a:xfrm>
            <a:off x="271008" y="922854"/>
            <a:ext cx="32031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디자인 설계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–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시작화면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F56CC169-1F78-B743-A7D3-C722004AFD08}"/>
              </a:ext>
            </a:extLst>
          </p:cNvPr>
          <p:cNvGrpSpPr/>
          <p:nvPr/>
        </p:nvGrpSpPr>
        <p:grpSpPr>
          <a:xfrm>
            <a:off x="3327400" y="1485900"/>
            <a:ext cx="5537200" cy="4900735"/>
            <a:chOff x="3409765" y="1045896"/>
            <a:chExt cx="5537200" cy="4900735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AEE2FA4-69DE-A244-8A3B-C90688B1F0BC}"/>
                </a:ext>
              </a:extLst>
            </p:cNvPr>
            <p:cNvSpPr/>
            <p:nvPr/>
          </p:nvSpPr>
          <p:spPr>
            <a:xfrm>
              <a:off x="3409765" y="1045896"/>
              <a:ext cx="5537200" cy="49007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40E3C0A-BD7D-C14F-BE1B-0E096E7BED37}"/>
                </a:ext>
              </a:extLst>
            </p:cNvPr>
            <p:cNvSpPr txBox="1"/>
            <p:nvPr/>
          </p:nvSpPr>
          <p:spPr>
            <a:xfrm>
              <a:off x="3734748" y="1646661"/>
              <a:ext cx="48872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4000" dirty="0"/>
                <a:t>Sky Music</a:t>
              </a:r>
              <a:endParaRPr kumimoji="1" lang="ko-KR" altLang="en-US" sz="4000" dirty="0"/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F3AB9E8F-E8DF-8442-87A9-CE5FA8E52452}"/>
              </a:ext>
            </a:extLst>
          </p:cNvPr>
          <p:cNvSpPr/>
          <p:nvPr/>
        </p:nvSpPr>
        <p:spPr>
          <a:xfrm>
            <a:off x="5223936" y="3395316"/>
            <a:ext cx="1744128" cy="4146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아이디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C7CC6E1-F4EB-DD48-AA65-BCE2D54595C7}"/>
              </a:ext>
            </a:extLst>
          </p:cNvPr>
          <p:cNvSpPr/>
          <p:nvPr/>
        </p:nvSpPr>
        <p:spPr>
          <a:xfrm>
            <a:off x="5223936" y="3972936"/>
            <a:ext cx="1744128" cy="4140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비밀번호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E83367-B883-6E44-A4F9-4354846202C8}"/>
              </a:ext>
            </a:extLst>
          </p:cNvPr>
          <p:cNvSpPr txBox="1"/>
          <p:nvPr/>
        </p:nvSpPr>
        <p:spPr>
          <a:xfrm>
            <a:off x="5223936" y="4720560"/>
            <a:ext cx="174412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[</a:t>
            </a:r>
            <a:r>
              <a:rPr kumimoji="1" lang="ko-KR" altLang="en-US" dirty="0"/>
              <a:t>로그인</a:t>
            </a:r>
            <a:r>
              <a:rPr kumimoji="1" lang="en-US" altLang="ko-KR" dirty="0"/>
              <a:t>]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369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직사각형 213">
            <a:extLst>
              <a:ext uri="{FF2B5EF4-FFF2-40B4-BE49-F238E27FC236}">
                <a16:creationId xmlns:a16="http://schemas.microsoft.com/office/drawing/2014/main" id="{62C5C816-676B-40BE-AFC6-D52115F2510D}"/>
              </a:ext>
            </a:extLst>
          </p:cNvPr>
          <p:cNvSpPr/>
          <p:nvPr/>
        </p:nvSpPr>
        <p:spPr>
          <a:xfrm>
            <a:off x="293611" y="0"/>
            <a:ext cx="1432217" cy="152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5" name="직사각형 214">
            <a:extLst>
              <a:ext uri="{FF2B5EF4-FFF2-40B4-BE49-F238E27FC236}">
                <a16:creationId xmlns:a16="http://schemas.microsoft.com/office/drawing/2014/main" id="{556677AB-AB66-470E-99D9-C651016F3355}"/>
              </a:ext>
            </a:extLst>
          </p:cNvPr>
          <p:cNvSpPr/>
          <p:nvPr/>
        </p:nvSpPr>
        <p:spPr>
          <a:xfrm>
            <a:off x="11148933" y="6814543"/>
            <a:ext cx="626228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F63DE3B-D3A6-4673-9DDF-BCD6DFD2780A}"/>
              </a:ext>
            </a:extLst>
          </p:cNvPr>
          <p:cNvSpPr txBox="1"/>
          <p:nvPr/>
        </p:nvSpPr>
        <p:spPr>
          <a:xfrm>
            <a:off x="293611" y="200987"/>
            <a:ext cx="36872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실적 및 결과</a:t>
            </a:r>
          </a:p>
        </p:txBody>
      </p:sp>
      <p:cxnSp>
        <p:nvCxnSpPr>
          <p:cNvPr id="219" name="직선 연결선 218">
            <a:extLst>
              <a:ext uri="{FF2B5EF4-FFF2-40B4-BE49-F238E27FC236}">
                <a16:creationId xmlns:a16="http://schemas.microsoft.com/office/drawing/2014/main" id="{D424F820-DA33-4D7D-AF82-108E7BDA2214}"/>
              </a:ext>
            </a:extLst>
          </p:cNvPr>
          <p:cNvCxnSpPr>
            <a:cxnSpLocks/>
            <a:stCxn id="226" idx="2"/>
          </p:cNvCxnSpPr>
          <p:nvPr/>
        </p:nvCxnSpPr>
        <p:spPr>
          <a:xfrm>
            <a:off x="11999710" y="2723439"/>
            <a:ext cx="0" cy="41345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46A6E6ED-B32C-4C80-889E-D9E6C4F31E3B}"/>
              </a:ext>
            </a:extLst>
          </p:cNvPr>
          <p:cNvCxnSpPr>
            <a:cxnSpLocks/>
          </p:cNvCxnSpPr>
          <p:nvPr/>
        </p:nvCxnSpPr>
        <p:spPr>
          <a:xfrm>
            <a:off x="11999710" y="0"/>
            <a:ext cx="0" cy="7416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TextBox 225">
            <a:extLst>
              <a:ext uri="{FF2B5EF4-FFF2-40B4-BE49-F238E27FC236}">
                <a16:creationId xmlns:a16="http://schemas.microsoft.com/office/drawing/2014/main" id="{EBBF065E-0122-4EA9-9876-AF53FBAFD534}"/>
              </a:ext>
            </a:extLst>
          </p:cNvPr>
          <p:cNvSpPr txBox="1"/>
          <p:nvPr/>
        </p:nvSpPr>
        <p:spPr>
          <a:xfrm>
            <a:off x="11830433" y="943143"/>
            <a:ext cx="338554" cy="178029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1000" spc="600" dirty="0">
                <a:solidFill>
                  <a:schemeClr val="tx2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S/W PROJECT</a:t>
            </a:r>
            <a:endParaRPr lang="ko-KR" altLang="en-US" sz="1000" spc="600" dirty="0">
              <a:solidFill>
                <a:schemeClr val="tx2">
                  <a:lumMod val="75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75C16A2C-81ED-459A-A1AA-CB6C35AB8262}"/>
              </a:ext>
            </a:extLst>
          </p:cNvPr>
          <p:cNvSpPr txBox="1"/>
          <p:nvPr/>
        </p:nvSpPr>
        <p:spPr>
          <a:xfrm>
            <a:off x="271008" y="922854"/>
            <a:ext cx="29209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3)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디자인 설계 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사용자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6D1CFC-12E6-4A73-BED0-4CEB1B24F6E8}"/>
              </a:ext>
            </a:extLst>
          </p:cNvPr>
          <p:cNvSpPr txBox="1"/>
          <p:nvPr/>
        </p:nvSpPr>
        <p:spPr>
          <a:xfrm>
            <a:off x="11272144" y="0"/>
            <a:ext cx="62622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노현진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19804AC9-BEA4-DA49-9A6A-30CFAA8D9814}"/>
              </a:ext>
            </a:extLst>
          </p:cNvPr>
          <p:cNvGrpSpPr/>
          <p:nvPr/>
        </p:nvGrpSpPr>
        <p:grpSpPr>
          <a:xfrm>
            <a:off x="271008" y="1336945"/>
            <a:ext cx="5537201" cy="4823722"/>
            <a:chOff x="271008" y="1336945"/>
            <a:chExt cx="5537201" cy="4823722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898562D2-75A3-0548-9F4A-AFE1AF375BB3}"/>
                </a:ext>
              </a:extLst>
            </p:cNvPr>
            <p:cNvSpPr/>
            <p:nvPr/>
          </p:nvSpPr>
          <p:spPr>
            <a:xfrm>
              <a:off x="271009" y="1592093"/>
              <a:ext cx="5537200" cy="45685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003BC204-B828-EE46-869F-C5B2EEC4FFB4}"/>
                </a:ext>
              </a:extLst>
            </p:cNvPr>
            <p:cNvSpPr/>
            <p:nvPr/>
          </p:nvSpPr>
          <p:spPr>
            <a:xfrm>
              <a:off x="271008" y="1336945"/>
              <a:ext cx="1233859" cy="25514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tx1"/>
                  </a:solidFill>
                </a:rPr>
                <a:t>예약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1A29D38-F3E8-DD49-AA94-0AA50629A7E4}"/>
                </a:ext>
              </a:extLst>
            </p:cNvPr>
            <p:cNvSpPr/>
            <p:nvPr/>
          </p:nvSpPr>
          <p:spPr>
            <a:xfrm>
              <a:off x="1633170" y="1336945"/>
              <a:ext cx="1233859" cy="2551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rgbClr val="0070C0"/>
                  </a:solidFill>
                </a:rPr>
                <a:t>내역 확인</a:t>
              </a: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2AE2E0E-B4E6-4645-857C-3E8BBEBA80ED}"/>
                </a:ext>
              </a:extLst>
            </p:cNvPr>
            <p:cNvSpPr/>
            <p:nvPr/>
          </p:nvSpPr>
          <p:spPr>
            <a:xfrm>
              <a:off x="2995332" y="1336945"/>
              <a:ext cx="1233859" cy="2551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rgbClr val="0070C0"/>
                  </a:solidFill>
                </a:rPr>
                <a:t>공지사항</a:t>
              </a: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7C8CF25-4365-B54F-86F7-22047B948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565" y="1905299"/>
              <a:ext cx="4839657" cy="2656129"/>
            </a:xfrm>
            <a:prstGeom prst="rect">
              <a:avLst/>
            </a:prstGeom>
          </p:spPr>
        </p:pic>
      </p:grp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0244D61C-1817-FA4D-81F9-BB0D4821A1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5254658"/>
              </p:ext>
            </p:extLst>
          </p:nvPr>
        </p:nvGraphicFramePr>
        <p:xfrm>
          <a:off x="595565" y="4846542"/>
          <a:ext cx="483965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9657">
                  <a:extLst>
                    <a:ext uri="{9D8B030D-6E8A-4147-A177-3AD203B41FA5}">
                      <a16:colId xmlns:a16="http://schemas.microsoft.com/office/drawing/2014/main" val="466875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일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~11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(1/2)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         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예약하기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6083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일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~12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(0/2)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         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예약하기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4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일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~13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(2/2)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          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b="0" dirty="0" err="1">
                          <a:solidFill>
                            <a:srgbClr val="FF0000"/>
                          </a:solidFill>
                        </a:rPr>
                        <a:t>예약불가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9028049"/>
                  </a:ext>
                </a:extLst>
              </a:tr>
            </a:tbl>
          </a:graphicData>
        </a:graphic>
      </p:graphicFrame>
      <p:grpSp>
        <p:nvGrpSpPr>
          <p:cNvPr id="28" name="그룹 27">
            <a:extLst>
              <a:ext uri="{FF2B5EF4-FFF2-40B4-BE49-F238E27FC236}">
                <a16:creationId xmlns:a16="http://schemas.microsoft.com/office/drawing/2014/main" id="{D9372176-09BF-DC42-B0D1-C2C7D81B24BD}"/>
              </a:ext>
            </a:extLst>
          </p:cNvPr>
          <p:cNvGrpSpPr/>
          <p:nvPr/>
        </p:nvGrpSpPr>
        <p:grpSpPr>
          <a:xfrm>
            <a:off x="5966082" y="1336945"/>
            <a:ext cx="5537201" cy="4823722"/>
            <a:chOff x="271008" y="1336945"/>
            <a:chExt cx="5537201" cy="4823722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AEE2FA4-69DE-A244-8A3B-C90688B1F0BC}"/>
                </a:ext>
              </a:extLst>
            </p:cNvPr>
            <p:cNvSpPr/>
            <p:nvPr/>
          </p:nvSpPr>
          <p:spPr>
            <a:xfrm>
              <a:off x="271009" y="1592093"/>
              <a:ext cx="5537200" cy="45685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5A429E03-C510-A748-8DEF-BFE03BB9E754}"/>
                </a:ext>
              </a:extLst>
            </p:cNvPr>
            <p:cNvSpPr/>
            <p:nvPr/>
          </p:nvSpPr>
          <p:spPr>
            <a:xfrm>
              <a:off x="271008" y="1336945"/>
              <a:ext cx="1233859" cy="2551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chemeClr val="accent5">
                      <a:lumMod val="75000"/>
                    </a:schemeClr>
                  </a:solidFill>
                </a:rPr>
                <a:t>예약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A63779D-B3A3-534C-A70C-62A0DB866CE7}"/>
                </a:ext>
              </a:extLst>
            </p:cNvPr>
            <p:cNvSpPr/>
            <p:nvPr/>
          </p:nvSpPr>
          <p:spPr>
            <a:xfrm>
              <a:off x="1633170" y="1336945"/>
              <a:ext cx="1233859" cy="25514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rgbClr val="0070C0"/>
                  </a:solidFill>
                </a:rPr>
                <a:t>내역 확인</a:t>
              </a: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4DFF553B-D06B-8A44-A4BB-C31EF49D6093}"/>
                </a:ext>
              </a:extLst>
            </p:cNvPr>
            <p:cNvSpPr/>
            <p:nvPr/>
          </p:nvSpPr>
          <p:spPr>
            <a:xfrm>
              <a:off x="2995332" y="1336945"/>
              <a:ext cx="1233859" cy="2551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>
                  <a:solidFill>
                    <a:srgbClr val="0070C0"/>
                  </a:solidFill>
                </a:rPr>
                <a:t>공지사항</a:t>
              </a:r>
            </a:p>
          </p:txBody>
        </p:sp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37202EF9-42AC-C940-8773-15A436349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565" y="1905299"/>
              <a:ext cx="4839657" cy="2656129"/>
            </a:xfrm>
            <a:prstGeom prst="rect">
              <a:avLst/>
            </a:prstGeom>
          </p:spPr>
        </p:pic>
      </p:grp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51703EF7-6AB2-1643-B0BD-8F08CD0F9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937989"/>
              </p:ext>
            </p:extLst>
          </p:nvPr>
        </p:nvGraphicFramePr>
        <p:xfrm>
          <a:off x="6290639" y="4846542"/>
          <a:ext cx="483965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9657">
                  <a:extLst>
                    <a:ext uri="{9D8B030D-6E8A-4147-A177-3AD203B41FA5}">
                      <a16:colId xmlns:a16="http://schemas.microsoft.com/office/drawing/2014/main" val="466875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월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일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10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~11</a:t>
                      </a: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시                  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ko-KR" altLang="en-US" b="0" dirty="0" err="1">
                          <a:solidFill>
                            <a:srgbClr val="00B050"/>
                          </a:solidFill>
                        </a:rPr>
                        <a:t>예약취소</a:t>
                      </a:r>
                      <a:r>
                        <a:rPr lang="en-US" altLang="ko-KR" b="0" dirty="0">
                          <a:solidFill>
                            <a:schemeClr val="tx1"/>
                          </a:solidFill>
                        </a:rPr>
                        <a:t>]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608322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16705E7-17F0-2644-A41B-261FE2E11ABA}"/>
              </a:ext>
            </a:extLst>
          </p:cNvPr>
          <p:cNvSpPr txBox="1"/>
          <p:nvPr/>
        </p:nvSpPr>
        <p:spPr>
          <a:xfrm>
            <a:off x="4773198" y="1592093"/>
            <a:ext cx="1035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/>
              <a:t>[</a:t>
            </a:r>
            <a:r>
              <a:rPr kumimoji="1" lang="ko-KR" altLang="en-US" sz="1400" dirty="0" err="1"/>
              <a:t>예약횟수</a:t>
            </a:r>
            <a:r>
              <a:rPr kumimoji="1" lang="en-US" altLang="ko-KR" sz="1400" dirty="0"/>
              <a:t>]</a:t>
            </a:r>
            <a:endParaRPr kumimoji="1"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21465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1486</TotalTime>
  <Words>724</Words>
  <Application>Microsoft Macintosh PowerPoint</Application>
  <PresentationFormat>와이드스크린</PresentationFormat>
  <Paragraphs>190</Paragraphs>
  <Slides>15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.Apple Color Emoji UI</vt:lpstr>
      <vt:lpstr>맑은 고딕</vt:lpstr>
      <vt:lpstr>함초롬돋움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노현진</dc:creator>
  <cp:lastModifiedBy>노 현진</cp:lastModifiedBy>
  <cp:revision>119</cp:revision>
  <dcterms:created xsi:type="dcterms:W3CDTF">2019-09-04T16:14:10Z</dcterms:created>
  <dcterms:modified xsi:type="dcterms:W3CDTF">2019-09-18T07:08:21Z</dcterms:modified>
</cp:coreProperties>
</file>

<file path=docProps/thumbnail.jpeg>
</file>